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315" r:id="rId2"/>
    <p:sldId id="294" r:id="rId3"/>
    <p:sldId id="324" r:id="rId4"/>
    <p:sldId id="321" r:id="rId5"/>
    <p:sldId id="319" r:id="rId6"/>
    <p:sldId id="272" r:id="rId7"/>
    <p:sldId id="287" r:id="rId8"/>
    <p:sldId id="456" r:id="rId9"/>
    <p:sldId id="325" r:id="rId10"/>
    <p:sldId id="455" r:id="rId11"/>
    <p:sldId id="438" r:id="rId12"/>
    <p:sldId id="437" r:id="rId13"/>
    <p:sldId id="451" r:id="rId14"/>
    <p:sldId id="432"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72" autoAdjust="0"/>
    <p:restoredTop sz="80939" autoAdjust="0"/>
  </p:normalViewPr>
  <p:slideViewPr>
    <p:cSldViewPr snapToGrid="0" snapToObjects="1">
      <p:cViewPr varScale="1">
        <p:scale>
          <a:sx n="41" d="100"/>
          <a:sy n="41" d="100"/>
        </p:scale>
        <p:origin x="44" y="3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38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FBA4DC-4609-42AC-8317-146E13CBB54D}" type="datetimeFigureOut">
              <a:rPr lang="en-GB" smtClean="0"/>
              <a:t>17/10/2024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7FBB07-C3D7-454C-AD9C-753975C409C5}" type="slidenum">
              <a:rPr lang="en-GB" smtClean="0"/>
              <a:t>‹#›</a:t>
            </a:fld>
            <a:endParaRPr lang="en-GB"/>
          </a:p>
        </p:txBody>
      </p:sp>
    </p:spTree>
    <p:extLst>
      <p:ext uri="{BB962C8B-B14F-4D97-AF65-F5344CB8AC3E}">
        <p14:creationId xmlns:p14="http://schemas.microsoft.com/office/powerpoint/2010/main" val="3747385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a:ln/>
        </p:spPr>
      </p:sp>
      <p:sp>
        <p:nvSpPr>
          <p:cNvPr id="48130" name="Notes Placeholder 2"/>
          <p:cNvSpPr>
            <a:spLocks noGrp="1"/>
          </p:cNvSpPr>
          <p:nvPr>
            <p:ph type="body" idx="1"/>
          </p:nvPr>
        </p:nvSpPr>
        <p:spPr>
          <a:noFill/>
        </p:spPr>
        <p:txBody>
          <a:bodyPr/>
          <a:lstStyle/>
          <a:p>
            <a:pPr eaLnBrk="1" hangingPunct="1"/>
            <a:r>
              <a:rPr lang="en-GB" dirty="0"/>
              <a:t>Faced with same situation , some will feel angry and others will not. Some will show how they feel, others will not... See later slide.</a:t>
            </a:r>
          </a:p>
          <a:p>
            <a:pPr eaLnBrk="1" hangingPunct="1"/>
            <a:r>
              <a:rPr lang="en-GB" dirty="0"/>
              <a:t>Responses can vary according to gender, age, ethnicity, religion, social position or family history- give some </a:t>
            </a:r>
            <a:r>
              <a:rPr lang="en-GB" dirty="0" err="1"/>
              <a:t>e.g’s</a:t>
            </a:r>
            <a:endParaRPr lang="en-GB" dirty="0"/>
          </a:p>
          <a:p>
            <a:pPr eaLnBrk="1" hangingPunct="1"/>
            <a:r>
              <a:rPr lang="en-GB" dirty="0"/>
              <a:t>It is thought unacceptable by some for women to shout in anger...</a:t>
            </a:r>
          </a:p>
          <a:p>
            <a:pPr eaLnBrk="1" hangingPunct="1"/>
            <a:r>
              <a:rPr lang="en-GB" dirty="0"/>
              <a:t>We have a number of “learnt behaviours” that form a pattern that is hard to break. Parents can influence how their children react.</a:t>
            </a:r>
          </a:p>
          <a:p>
            <a:pPr eaLnBrk="1" hangingPunct="1"/>
            <a:r>
              <a:rPr lang="en-GB" dirty="0"/>
              <a:t>People think anger and aggression are the same but research estimate sonly about 105 of angry people become aggressive. Anger is the emotional state and aggression is the behaviour .Aggression takes over the thinking brain and operates only with the feeling part- both drugs and alcohol can lower our inhibitions.</a:t>
            </a:r>
          </a:p>
        </p:txBody>
      </p:sp>
      <p:sp>
        <p:nvSpPr>
          <p:cNvPr id="48131" name="Slide Number Placeholder 3"/>
          <p:cNvSpPr>
            <a:spLocks noGrp="1"/>
          </p:cNvSpPr>
          <p:nvPr>
            <p:ph type="sldNum" sz="quarter" idx="5"/>
          </p:nvPr>
        </p:nvSpPr>
        <p:spPr>
          <a:noFill/>
          <a:ln>
            <a:miter lim="800000"/>
            <a:headEnd/>
            <a:tailEnd/>
          </a:ln>
        </p:spPr>
        <p:txBody>
          <a:bodyPr/>
          <a:lstStyle/>
          <a:p>
            <a:fld id="{7FCFCD57-81E1-4996-B4E1-FC45F6F6B8DE}" type="slidenum">
              <a:rPr lang="en-GB" smtClean="0"/>
              <a:pPr/>
              <a:t>2</a:t>
            </a:fld>
            <a:endParaRPr lang="en-GB"/>
          </a:p>
        </p:txBody>
      </p:sp>
    </p:spTree>
    <p:extLst>
      <p:ext uri="{BB962C8B-B14F-4D97-AF65-F5344CB8AC3E}">
        <p14:creationId xmlns:p14="http://schemas.microsoft.com/office/powerpoint/2010/main" val="2311252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50000"/>
              </a:spcBef>
            </a:pPr>
            <a:r>
              <a:rPr lang="en-GB" altLang="en-US" sz="1200" b="1" dirty="0">
                <a:solidFill>
                  <a:srgbClr val="FF0000"/>
                </a:solidFill>
              </a:rPr>
              <a:t>Three components</a:t>
            </a:r>
          </a:p>
          <a:p>
            <a:pPr>
              <a:spcBef>
                <a:spcPct val="50000"/>
              </a:spcBef>
            </a:pPr>
            <a:r>
              <a:rPr lang="en-GB" altLang="en-US" sz="1200" b="1" dirty="0">
                <a:solidFill>
                  <a:srgbClr val="FF0000"/>
                </a:solidFill>
              </a:rPr>
              <a:t>The Trigger</a:t>
            </a:r>
            <a:r>
              <a:rPr lang="en-GB" altLang="en-US" sz="1200" dirty="0"/>
              <a:t> </a:t>
            </a:r>
            <a:r>
              <a:rPr lang="en-GB" altLang="en-US" sz="1200" b="1" dirty="0"/>
              <a:t>- the match that ignites the fuse &amp; leads to thoughts and feelings</a:t>
            </a:r>
          </a:p>
          <a:p>
            <a:pPr>
              <a:spcBef>
                <a:spcPct val="50000"/>
              </a:spcBef>
            </a:pPr>
            <a:r>
              <a:rPr lang="en-GB" altLang="en-US" sz="1200" b="1" dirty="0">
                <a:solidFill>
                  <a:srgbClr val="FF0000"/>
                </a:solidFill>
              </a:rPr>
              <a:t>The Fuse</a:t>
            </a:r>
            <a:r>
              <a:rPr lang="en-GB" altLang="en-US" sz="1200" dirty="0"/>
              <a:t> </a:t>
            </a:r>
            <a:r>
              <a:rPr lang="en-GB" altLang="en-US" sz="1200" b="1" dirty="0"/>
              <a:t>- is the mind reacting &amp; causing thoughts /feelings (e.g. fear or threat)</a:t>
            </a:r>
            <a:endParaRPr lang="en-GB" altLang="en-US" sz="1200" dirty="0"/>
          </a:p>
          <a:p>
            <a:pPr>
              <a:spcBef>
                <a:spcPct val="50000"/>
              </a:spcBef>
            </a:pPr>
            <a:r>
              <a:rPr lang="en-GB" altLang="en-US" sz="1200" b="1" dirty="0">
                <a:solidFill>
                  <a:srgbClr val="FF0000"/>
                </a:solidFill>
              </a:rPr>
              <a:t>The Explosive Firework</a:t>
            </a:r>
            <a:r>
              <a:rPr lang="en-GB" altLang="en-US" sz="1200" b="1" dirty="0"/>
              <a:t> - the cylinder is the body responding physiologically…&amp;  may lead to anger</a:t>
            </a:r>
          </a:p>
        </p:txBody>
      </p:sp>
      <p:sp>
        <p:nvSpPr>
          <p:cNvPr id="4" name="Slide Number Placeholder 3"/>
          <p:cNvSpPr>
            <a:spLocks noGrp="1"/>
          </p:cNvSpPr>
          <p:nvPr>
            <p:ph type="sldNum" sz="quarter" idx="10"/>
          </p:nvPr>
        </p:nvSpPr>
        <p:spPr/>
        <p:txBody>
          <a:bodyPr/>
          <a:lstStyle/>
          <a:p>
            <a:fld id="{A07FBB07-C3D7-454C-AD9C-753975C409C5}" type="slidenum">
              <a:rPr lang="en-GB" smtClean="0"/>
              <a:t>7</a:t>
            </a:fld>
            <a:endParaRPr lang="en-GB"/>
          </a:p>
        </p:txBody>
      </p:sp>
    </p:spTree>
    <p:extLst>
      <p:ext uri="{BB962C8B-B14F-4D97-AF65-F5344CB8AC3E}">
        <p14:creationId xmlns:p14="http://schemas.microsoft.com/office/powerpoint/2010/main" val="1163910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3C84270E-ABB9-6749-BA3D-571FF85842FC}" type="datetimeFigureOut">
              <a:rPr lang="en-US" smtClean="0"/>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F006B-862D-CE4D-A073-B0D51A62FBD6}" type="slidenum">
              <a:rPr lang="en-US" smtClean="0"/>
              <a:t>‹#›</a:t>
            </a:fld>
            <a:endParaRPr lang="en-US"/>
          </a:p>
        </p:txBody>
      </p:sp>
    </p:spTree>
    <p:extLst>
      <p:ext uri="{BB962C8B-B14F-4D97-AF65-F5344CB8AC3E}">
        <p14:creationId xmlns:p14="http://schemas.microsoft.com/office/powerpoint/2010/main" val="384488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C84270E-ABB9-6749-BA3D-571FF85842FC}" type="datetimeFigureOut">
              <a:rPr lang="en-US" smtClean="0"/>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F006B-862D-CE4D-A073-B0D51A62FBD6}" type="slidenum">
              <a:rPr lang="en-US" smtClean="0"/>
              <a:t>‹#›</a:t>
            </a:fld>
            <a:endParaRPr lang="en-US"/>
          </a:p>
        </p:txBody>
      </p:sp>
    </p:spTree>
    <p:extLst>
      <p:ext uri="{BB962C8B-B14F-4D97-AF65-F5344CB8AC3E}">
        <p14:creationId xmlns:p14="http://schemas.microsoft.com/office/powerpoint/2010/main" val="2708438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C84270E-ABB9-6749-BA3D-571FF85842FC}" type="datetimeFigureOut">
              <a:rPr lang="en-US" smtClean="0"/>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F006B-862D-CE4D-A073-B0D51A62FBD6}" type="slidenum">
              <a:rPr lang="en-US" smtClean="0"/>
              <a:t>‹#›</a:t>
            </a:fld>
            <a:endParaRPr lang="en-US"/>
          </a:p>
        </p:txBody>
      </p:sp>
    </p:spTree>
    <p:extLst>
      <p:ext uri="{BB962C8B-B14F-4D97-AF65-F5344CB8AC3E}">
        <p14:creationId xmlns:p14="http://schemas.microsoft.com/office/powerpoint/2010/main" val="4146109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C84270E-ABB9-6749-BA3D-571FF85842FC}" type="datetimeFigureOut">
              <a:rPr lang="en-US" smtClean="0"/>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F006B-862D-CE4D-A073-B0D51A62FBD6}" type="slidenum">
              <a:rPr lang="en-US" smtClean="0"/>
              <a:t>‹#›</a:t>
            </a:fld>
            <a:endParaRPr lang="en-US"/>
          </a:p>
        </p:txBody>
      </p:sp>
    </p:spTree>
    <p:extLst>
      <p:ext uri="{BB962C8B-B14F-4D97-AF65-F5344CB8AC3E}">
        <p14:creationId xmlns:p14="http://schemas.microsoft.com/office/powerpoint/2010/main" val="3136656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C84270E-ABB9-6749-BA3D-571FF85842FC}" type="datetimeFigureOut">
              <a:rPr lang="en-US" smtClean="0"/>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F006B-862D-CE4D-A073-B0D51A62FBD6}" type="slidenum">
              <a:rPr lang="en-US" smtClean="0"/>
              <a:t>‹#›</a:t>
            </a:fld>
            <a:endParaRPr lang="en-US"/>
          </a:p>
        </p:txBody>
      </p:sp>
    </p:spTree>
    <p:extLst>
      <p:ext uri="{BB962C8B-B14F-4D97-AF65-F5344CB8AC3E}">
        <p14:creationId xmlns:p14="http://schemas.microsoft.com/office/powerpoint/2010/main" val="2162724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3C84270E-ABB9-6749-BA3D-571FF85842FC}" type="datetimeFigureOut">
              <a:rPr lang="en-US" smtClean="0"/>
              <a:t>10/17/2024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AF006B-862D-CE4D-A073-B0D51A62FBD6}" type="slidenum">
              <a:rPr lang="en-US" smtClean="0"/>
              <a:t>‹#›</a:t>
            </a:fld>
            <a:endParaRPr lang="en-US"/>
          </a:p>
        </p:txBody>
      </p:sp>
    </p:spTree>
    <p:extLst>
      <p:ext uri="{BB962C8B-B14F-4D97-AF65-F5344CB8AC3E}">
        <p14:creationId xmlns:p14="http://schemas.microsoft.com/office/powerpoint/2010/main" val="2505062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3C84270E-ABB9-6749-BA3D-571FF85842FC}" type="datetimeFigureOut">
              <a:rPr lang="en-US" smtClean="0"/>
              <a:t>10/17/2024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AF006B-862D-CE4D-A073-B0D51A62FBD6}" type="slidenum">
              <a:rPr lang="en-US" smtClean="0"/>
              <a:t>‹#›</a:t>
            </a:fld>
            <a:endParaRPr lang="en-US"/>
          </a:p>
        </p:txBody>
      </p:sp>
    </p:spTree>
    <p:extLst>
      <p:ext uri="{BB962C8B-B14F-4D97-AF65-F5344CB8AC3E}">
        <p14:creationId xmlns:p14="http://schemas.microsoft.com/office/powerpoint/2010/main" val="1226202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3C84270E-ABB9-6749-BA3D-571FF85842FC}" type="datetimeFigureOut">
              <a:rPr lang="en-US" smtClean="0"/>
              <a:t>10/17/2024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AF006B-862D-CE4D-A073-B0D51A62FBD6}" type="slidenum">
              <a:rPr lang="en-US" smtClean="0"/>
              <a:t>‹#›</a:t>
            </a:fld>
            <a:endParaRPr lang="en-US"/>
          </a:p>
        </p:txBody>
      </p:sp>
    </p:spTree>
    <p:extLst>
      <p:ext uri="{BB962C8B-B14F-4D97-AF65-F5344CB8AC3E}">
        <p14:creationId xmlns:p14="http://schemas.microsoft.com/office/powerpoint/2010/main" val="2386299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84270E-ABB9-6749-BA3D-571FF85842FC}" type="datetimeFigureOut">
              <a:rPr lang="en-US" smtClean="0"/>
              <a:t>10/17/2024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AF006B-862D-CE4D-A073-B0D51A62FBD6}" type="slidenum">
              <a:rPr lang="en-US" smtClean="0"/>
              <a:t>‹#›</a:t>
            </a:fld>
            <a:endParaRPr lang="en-US"/>
          </a:p>
        </p:txBody>
      </p:sp>
    </p:spTree>
    <p:extLst>
      <p:ext uri="{BB962C8B-B14F-4D97-AF65-F5344CB8AC3E}">
        <p14:creationId xmlns:p14="http://schemas.microsoft.com/office/powerpoint/2010/main" val="1163322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C84270E-ABB9-6749-BA3D-571FF85842FC}" type="datetimeFigureOut">
              <a:rPr lang="en-US" smtClean="0"/>
              <a:t>10/17/2024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AF006B-862D-CE4D-A073-B0D51A62FBD6}" type="slidenum">
              <a:rPr lang="en-US" smtClean="0"/>
              <a:t>‹#›</a:t>
            </a:fld>
            <a:endParaRPr lang="en-US"/>
          </a:p>
        </p:txBody>
      </p:sp>
    </p:spTree>
    <p:extLst>
      <p:ext uri="{BB962C8B-B14F-4D97-AF65-F5344CB8AC3E}">
        <p14:creationId xmlns:p14="http://schemas.microsoft.com/office/powerpoint/2010/main" val="1505917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C84270E-ABB9-6749-BA3D-571FF85842FC}" type="datetimeFigureOut">
              <a:rPr lang="en-US" smtClean="0"/>
              <a:t>10/17/2024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AF006B-862D-CE4D-A073-B0D51A62FBD6}" type="slidenum">
              <a:rPr lang="en-US" smtClean="0"/>
              <a:t>‹#›</a:t>
            </a:fld>
            <a:endParaRPr lang="en-US"/>
          </a:p>
        </p:txBody>
      </p:sp>
    </p:spTree>
    <p:extLst>
      <p:ext uri="{BB962C8B-B14F-4D97-AF65-F5344CB8AC3E}">
        <p14:creationId xmlns:p14="http://schemas.microsoft.com/office/powerpoint/2010/main" val="2119281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84270E-ABB9-6749-BA3D-571FF85842FC}" type="datetimeFigureOut">
              <a:rPr lang="en-US" smtClean="0"/>
              <a:t>10/17/2024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AF006B-862D-CE4D-A073-B0D51A62FBD6}" type="slidenum">
              <a:rPr lang="en-US" smtClean="0"/>
              <a:t>‹#›</a:t>
            </a:fld>
            <a:endParaRPr lang="en-US"/>
          </a:p>
        </p:txBody>
      </p:sp>
    </p:spTree>
    <p:extLst>
      <p:ext uri="{BB962C8B-B14F-4D97-AF65-F5344CB8AC3E}">
        <p14:creationId xmlns:p14="http://schemas.microsoft.com/office/powerpoint/2010/main" val="31536986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2.jpg">
            <a:extLst>
              <a:ext uri="{FF2B5EF4-FFF2-40B4-BE49-F238E27FC236}">
                <a16:creationId xmlns:a16="http://schemas.microsoft.com/office/drawing/2014/main" id="{FF45B4F7-B572-4104-ACFB-B299F83C60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949680"/>
          </a:xfrm>
          <a:prstGeom prst="rect">
            <a:avLst/>
          </a:prstGeom>
        </p:spPr>
      </p:pic>
      <p:sp>
        <p:nvSpPr>
          <p:cNvPr id="3" name="TextBox 2">
            <a:extLst>
              <a:ext uri="{FF2B5EF4-FFF2-40B4-BE49-F238E27FC236}">
                <a16:creationId xmlns:a16="http://schemas.microsoft.com/office/drawing/2014/main" id="{D17AD3BF-FB0D-45E8-98DC-58249A32CD3D}"/>
              </a:ext>
            </a:extLst>
          </p:cNvPr>
          <p:cNvSpPr txBox="1"/>
          <p:nvPr/>
        </p:nvSpPr>
        <p:spPr>
          <a:xfrm>
            <a:off x="905623" y="1834582"/>
            <a:ext cx="7644190" cy="769441"/>
          </a:xfrm>
          <a:prstGeom prst="rect">
            <a:avLst/>
          </a:prstGeom>
          <a:noFill/>
        </p:spPr>
        <p:txBody>
          <a:bodyPr wrap="square" rtlCol="0">
            <a:spAutoFit/>
          </a:bodyPr>
          <a:lstStyle/>
          <a:p>
            <a:pPr algn="ctr"/>
            <a:r>
              <a:rPr lang="en-US" sz="4400" u="sng" dirty="0">
                <a:solidFill>
                  <a:srgbClr val="1F0B58"/>
                </a:solidFill>
                <a:latin typeface="Calibri"/>
                <a:cs typeface="Calibri"/>
              </a:rPr>
              <a:t>Supporting Big Emotions </a:t>
            </a:r>
          </a:p>
        </p:txBody>
      </p:sp>
      <p:sp>
        <p:nvSpPr>
          <p:cNvPr id="4" name="TextBox 3">
            <a:extLst>
              <a:ext uri="{FF2B5EF4-FFF2-40B4-BE49-F238E27FC236}">
                <a16:creationId xmlns:a16="http://schemas.microsoft.com/office/drawing/2014/main" id="{68196F61-C41E-4B21-81C5-930104B16B50}"/>
              </a:ext>
            </a:extLst>
          </p:cNvPr>
          <p:cNvSpPr txBox="1"/>
          <p:nvPr/>
        </p:nvSpPr>
        <p:spPr>
          <a:xfrm>
            <a:off x="1052052" y="2699673"/>
            <a:ext cx="7039896" cy="646331"/>
          </a:xfrm>
          <a:prstGeom prst="rect">
            <a:avLst/>
          </a:prstGeom>
          <a:noFill/>
        </p:spPr>
        <p:txBody>
          <a:bodyPr wrap="square" rtlCol="0">
            <a:spAutoFit/>
          </a:bodyPr>
          <a:lstStyle/>
          <a:p>
            <a:pPr algn="ctr"/>
            <a:r>
              <a:rPr lang="en-GB" dirty="0">
                <a:latin typeface="Calibri" panose="020F0502020204030204" pitchFamily="34" charset="0"/>
                <a:cs typeface="Calibri" panose="020F0502020204030204" pitchFamily="34" charset="0"/>
              </a:rPr>
              <a:t>Gareth Jones Emotional Health and Wellbeing Specialist Teacher</a:t>
            </a:r>
          </a:p>
          <a:p>
            <a:pPr algn="ctr"/>
            <a:r>
              <a:rPr lang="en-GB" dirty="0">
                <a:latin typeface="Calibri" panose="020F0502020204030204" pitchFamily="34" charset="0"/>
                <a:cs typeface="Calibri" panose="020F0502020204030204" pitchFamily="34" charset="0"/>
              </a:rPr>
              <a:t>Gareth.Jones17@cardiff.gov.uk</a:t>
            </a:r>
            <a:endParaRPr lang="en-US"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E1E97197-0076-4B6A-8700-BB29F06B999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650787" y="194026"/>
            <a:ext cx="3493213" cy="1244356"/>
          </a:xfrm>
          <a:prstGeom prst="rect">
            <a:avLst/>
          </a:prstGeom>
        </p:spPr>
      </p:pic>
    </p:spTree>
    <p:extLst>
      <p:ext uri="{BB962C8B-B14F-4D97-AF65-F5344CB8AC3E}">
        <p14:creationId xmlns:p14="http://schemas.microsoft.com/office/powerpoint/2010/main" val="39286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2">
            <a:extLst>
              <a:ext uri="{FF2B5EF4-FFF2-40B4-BE49-F238E27FC236}">
                <a16:creationId xmlns:a16="http://schemas.microsoft.com/office/drawing/2014/main" id="{C1FE5371-5A57-4B7C-9575-325D3FFE0F08}"/>
              </a:ext>
            </a:extLst>
          </p:cNvPr>
          <p:cNvSpPr>
            <a:spLocks noChangeArrowheads="1"/>
          </p:cNvSpPr>
          <p:nvPr/>
        </p:nvSpPr>
        <p:spPr bwMode="auto">
          <a:xfrm>
            <a:off x="4934910" y="176464"/>
            <a:ext cx="4209090" cy="1732546"/>
          </a:xfrm>
          <a:prstGeom prst="wedgeEllipseCallout">
            <a:avLst>
              <a:gd name="adj1" fmla="val -22091"/>
              <a:gd name="adj2" fmla="val 88134"/>
            </a:avLst>
          </a:prstGeom>
          <a:solidFill>
            <a:schemeClr val="tx2"/>
          </a:solid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Positive language and phrases that help convey attunement</a:t>
            </a:r>
            <a:endParaRPr kumimoji="0" lang="en-US" altLang="en-US" sz="3200" b="0" i="0" u="none" strike="noStrike" cap="none" normalizeH="0" baseline="0" dirty="0">
              <a:ln>
                <a:noFill/>
              </a:ln>
              <a:solidFill>
                <a:schemeClr val="bg1"/>
              </a:solidFill>
              <a:effectLst/>
              <a:latin typeface="Arial" panose="020B0604020202020204" pitchFamily="34" charset="0"/>
            </a:endParaRPr>
          </a:p>
        </p:txBody>
      </p:sp>
      <p:sp>
        <p:nvSpPr>
          <p:cNvPr id="3" name="Rounded Rectangle 3">
            <a:extLst>
              <a:ext uri="{FF2B5EF4-FFF2-40B4-BE49-F238E27FC236}">
                <a16:creationId xmlns:a16="http://schemas.microsoft.com/office/drawing/2014/main" id="{527336C8-15C2-4C49-88E7-90800B064868}"/>
              </a:ext>
            </a:extLst>
          </p:cNvPr>
          <p:cNvSpPr>
            <a:spLocks noChangeArrowheads="1"/>
          </p:cNvSpPr>
          <p:nvPr/>
        </p:nvSpPr>
        <p:spPr bwMode="auto">
          <a:xfrm>
            <a:off x="383214" y="323038"/>
            <a:ext cx="4551695" cy="6211924"/>
          </a:xfrm>
          <a:prstGeom prst="roundRect">
            <a:avLst>
              <a:gd name="adj" fmla="val 16667"/>
            </a:avLst>
          </a:prstGeom>
          <a:solidFill>
            <a:srgbClr val="C5E0B3"/>
          </a:solid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 </a:t>
            </a:r>
            <a:r>
              <a:rPr kumimoji="0" lang="en-US" altLang="en-US" sz="1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wonder….</a:t>
            </a:r>
            <a:endParaRPr kumimoji="0" lang="en-US" alt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I imagine…….</a:t>
            </a:r>
            <a:endParaRPr kumimoji="0" lang="en-US" alt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I notice……</a:t>
            </a:r>
            <a:endParaRPr kumimoji="0" lang="en-US" alt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I can see you’re finding this difficult right now.</a:t>
            </a:r>
            <a:endParaRPr kumimoji="0" lang="en-US" alt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It’s ok to feel like this.</a:t>
            </a:r>
            <a:endParaRPr kumimoji="0" lang="en-US" alt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That was really hard for you.</a:t>
            </a:r>
            <a:endParaRPr kumimoji="0" lang="en-US" alt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Let’s see….</a:t>
            </a:r>
            <a:endParaRPr kumimoji="0" lang="en-US" alt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Shall we do it together, you and I?</a:t>
            </a:r>
            <a:endParaRPr kumimoji="0" lang="en-US" alt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Tell me if I’m wrong.</a:t>
            </a:r>
            <a:endParaRPr kumimoji="0" lang="en-US" alt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It’s really hard for you isn’t it?</a:t>
            </a:r>
            <a:endParaRPr kumimoji="0" lang="en-US" alt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What I know about you is….you like/don’t like……</a:t>
            </a:r>
            <a:endParaRPr kumimoji="0" lang="en-US" alt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Wow, I don’t even know what to say right now that must be so hard for you.</a:t>
            </a:r>
            <a:endParaRPr kumimoji="0" lang="en-US" alt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That’s huge for you, isn’t it?</a:t>
            </a:r>
            <a:endParaRPr kumimoji="0" lang="en-US" alt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I imagine you are feeling so sad.</a:t>
            </a:r>
            <a:endParaRPr kumimoji="0" lang="en-US" alt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That’s such a big thing for you.</a:t>
            </a:r>
            <a:endParaRPr kumimoji="0" lang="en-US" alt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I’m going to check in with you.</a:t>
            </a:r>
            <a:endParaRPr kumimoji="0" lang="en-US" alt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Wow, I can see that’s really big for you.</a:t>
            </a:r>
            <a:endParaRPr kumimoji="0" lang="en-US" alt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I’m just wondering, if you feel like that again what can we do for you?</a:t>
            </a:r>
            <a:endParaRPr kumimoji="0" lang="en-US" alt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I can see you are dealing with big feelings.</a:t>
            </a:r>
            <a:endParaRPr kumimoji="0" lang="en-US" alt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I can see you are not ready right now.</a:t>
            </a:r>
            <a:endParaRPr kumimoji="0" lang="en-US" alt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ounded Rectangle 4">
            <a:extLst>
              <a:ext uri="{FF2B5EF4-FFF2-40B4-BE49-F238E27FC236}">
                <a16:creationId xmlns:a16="http://schemas.microsoft.com/office/drawing/2014/main" id="{852F0C21-65DB-4F0D-9F8A-09FFB14C8C40}"/>
              </a:ext>
            </a:extLst>
          </p:cNvPr>
          <p:cNvSpPr>
            <a:spLocks noChangeArrowheads="1"/>
          </p:cNvSpPr>
          <p:nvPr/>
        </p:nvSpPr>
        <p:spPr bwMode="auto">
          <a:xfrm>
            <a:off x="5141287" y="2546687"/>
            <a:ext cx="3873757" cy="4249151"/>
          </a:xfrm>
          <a:prstGeom prst="roundRect">
            <a:avLst>
              <a:gd name="adj" fmla="val 16667"/>
            </a:avLst>
          </a:prstGeom>
          <a:solidFill>
            <a:srgbClr val="FFF2CC"/>
          </a:solid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I am keeping you safe.</a:t>
            </a:r>
            <a:endParaRPr kumimoji="0" lang="en-US" alt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Kind words please.</a:t>
            </a:r>
            <a:endParaRPr kumimoji="0" lang="en-US" alt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No thank you</a:t>
            </a:r>
            <a:endParaRPr kumimoji="0" lang="en-US" alt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Well done you are using your words</a:t>
            </a:r>
            <a:endParaRPr kumimoji="0" lang="en-US" alt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We know you are there; we haven’t forgotten you.</a:t>
            </a:r>
            <a:endParaRPr kumimoji="0" lang="en-US" alt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I like how you….</a:t>
            </a:r>
            <a:endParaRPr kumimoji="0" lang="en-US" alt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I can see you are …., I wonder if it is because…..</a:t>
            </a:r>
            <a:endParaRPr kumimoji="0" lang="en-US" alt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You could do it with …. or …..</a:t>
            </a:r>
            <a:endParaRPr kumimoji="0" lang="en-US" alt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You could do it now or in …. minutes.</a:t>
            </a:r>
            <a:endParaRPr kumimoji="0" lang="en-US" alt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You can do …. or …., your choice.</a:t>
            </a:r>
            <a:endParaRPr kumimoji="0" lang="en-US" alt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You can trust the adult to sort this out.</a:t>
            </a:r>
            <a:endParaRPr kumimoji="0" lang="en-US" alt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12348E7B-3946-444C-8262-7321FB4FFA7A}"/>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10">
            <a:extLst>
              <a:ext uri="{FF2B5EF4-FFF2-40B4-BE49-F238E27FC236}">
                <a16:creationId xmlns:a16="http://schemas.microsoft.com/office/drawing/2014/main" id="{3DFA4A23-5FA5-4DAE-9AD4-35B8AE180E93}"/>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3683185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30048-D71D-419F-AF65-A0349AAF2642}"/>
              </a:ext>
            </a:extLst>
          </p:cNvPr>
          <p:cNvSpPr>
            <a:spLocks noGrp="1"/>
          </p:cNvSpPr>
          <p:nvPr>
            <p:ph type="title"/>
          </p:nvPr>
        </p:nvSpPr>
        <p:spPr>
          <a:xfrm>
            <a:off x="896587" y="96508"/>
            <a:ext cx="7843652" cy="1043523"/>
          </a:xfrm>
        </p:spPr>
        <p:txBody>
          <a:bodyPr/>
          <a:lstStyle/>
          <a:p>
            <a:r>
              <a:rPr lang="en-GB" b="1" u="sng" dirty="0">
                <a:solidFill>
                  <a:schemeClr val="tx2"/>
                </a:solidFill>
              </a:rPr>
              <a:t>Self regulation </a:t>
            </a:r>
          </a:p>
        </p:txBody>
      </p:sp>
      <p:sp>
        <p:nvSpPr>
          <p:cNvPr id="6" name="TextBox 5">
            <a:extLst>
              <a:ext uri="{FF2B5EF4-FFF2-40B4-BE49-F238E27FC236}">
                <a16:creationId xmlns:a16="http://schemas.microsoft.com/office/drawing/2014/main" id="{C4C089C2-D405-4222-8791-EAB6F9B09DF7}"/>
              </a:ext>
            </a:extLst>
          </p:cNvPr>
          <p:cNvSpPr txBox="1"/>
          <p:nvPr/>
        </p:nvSpPr>
        <p:spPr>
          <a:xfrm>
            <a:off x="296881" y="1054926"/>
            <a:ext cx="8847117" cy="2031325"/>
          </a:xfrm>
          <a:prstGeom prst="rect">
            <a:avLst/>
          </a:prstGeom>
          <a:noFill/>
        </p:spPr>
        <p:txBody>
          <a:bodyPr wrap="square">
            <a:spAutoFit/>
          </a:bodyPr>
          <a:lstStyle/>
          <a:p>
            <a:pPr algn="l"/>
            <a:r>
              <a:rPr lang="en-GB" b="0" i="0" dirty="0">
                <a:solidFill>
                  <a:srgbClr val="4C4C4D"/>
                </a:solidFill>
                <a:effectLst/>
                <a:latin typeface="Open Sans" panose="020B0606030504020204" pitchFamily="34" charset="0"/>
              </a:rPr>
              <a:t>Self regulation skills include:</a:t>
            </a:r>
          </a:p>
          <a:p>
            <a:pPr algn="l">
              <a:buFont typeface="Arial" panose="020B0604020202020204" pitchFamily="34" charset="0"/>
              <a:buChar char="•"/>
            </a:pPr>
            <a:r>
              <a:rPr lang="en-GB" b="0" i="0" dirty="0">
                <a:solidFill>
                  <a:srgbClr val="4C4C4D"/>
                </a:solidFill>
                <a:effectLst/>
                <a:latin typeface="Open Sans" panose="020B0606030504020204" pitchFamily="34" charset="0"/>
              </a:rPr>
              <a:t>The ability to understand and manage emotions</a:t>
            </a:r>
          </a:p>
          <a:p>
            <a:pPr algn="l">
              <a:buFont typeface="Arial" panose="020B0604020202020204" pitchFamily="34" charset="0"/>
              <a:buChar char="•"/>
            </a:pPr>
            <a:r>
              <a:rPr lang="en-GB" b="0" i="0" dirty="0">
                <a:solidFill>
                  <a:srgbClr val="4C4C4D"/>
                </a:solidFill>
                <a:effectLst/>
                <a:latin typeface="Open Sans" panose="020B0606030504020204" pitchFamily="34" charset="0"/>
              </a:rPr>
              <a:t>Understanding your own stress response - and then managing your behaviour in a positive way</a:t>
            </a:r>
          </a:p>
          <a:p>
            <a:pPr algn="l">
              <a:buFont typeface="Arial" panose="020B0604020202020204" pitchFamily="34" charset="0"/>
              <a:buChar char="•"/>
            </a:pPr>
            <a:r>
              <a:rPr lang="en-GB" b="0" i="0" dirty="0">
                <a:solidFill>
                  <a:srgbClr val="4C4C4D"/>
                </a:solidFill>
                <a:effectLst/>
                <a:latin typeface="Open Sans" panose="020B0606030504020204" pitchFamily="34" charset="0"/>
              </a:rPr>
              <a:t>Learning how to control impulses</a:t>
            </a:r>
          </a:p>
          <a:p>
            <a:pPr algn="l">
              <a:buFont typeface="Arial" panose="020B0604020202020204" pitchFamily="34" charset="0"/>
              <a:buChar char="•"/>
            </a:pPr>
            <a:r>
              <a:rPr lang="en-GB" b="0" i="0" dirty="0">
                <a:solidFill>
                  <a:srgbClr val="4C4C4D"/>
                </a:solidFill>
                <a:effectLst/>
                <a:latin typeface="Open Sans" panose="020B0606030504020204" pitchFamily="34" charset="0"/>
              </a:rPr>
              <a:t>Being able to not over-react when upset or excited</a:t>
            </a:r>
          </a:p>
          <a:p>
            <a:pPr algn="l">
              <a:buFont typeface="Arial" panose="020B0604020202020204" pitchFamily="34" charset="0"/>
              <a:buChar char="•"/>
            </a:pPr>
            <a:r>
              <a:rPr lang="en-GB" b="0" i="0" dirty="0">
                <a:solidFill>
                  <a:srgbClr val="4C4C4D"/>
                </a:solidFill>
                <a:effectLst/>
                <a:latin typeface="Open Sans" panose="020B0606030504020204" pitchFamily="34" charset="0"/>
              </a:rPr>
              <a:t>The ability to calm down after an incident</a:t>
            </a:r>
          </a:p>
        </p:txBody>
      </p:sp>
      <p:sp>
        <p:nvSpPr>
          <p:cNvPr id="4" name="TextBox 3">
            <a:extLst>
              <a:ext uri="{FF2B5EF4-FFF2-40B4-BE49-F238E27FC236}">
                <a16:creationId xmlns:a16="http://schemas.microsoft.com/office/drawing/2014/main" id="{FFA55AE7-703E-4C17-B889-6DC8CC1E9A0E}"/>
              </a:ext>
            </a:extLst>
          </p:cNvPr>
          <p:cNvSpPr txBox="1"/>
          <p:nvPr/>
        </p:nvSpPr>
        <p:spPr>
          <a:xfrm>
            <a:off x="296882" y="3894971"/>
            <a:ext cx="8847117" cy="2862322"/>
          </a:xfrm>
          <a:prstGeom prst="rect">
            <a:avLst/>
          </a:prstGeom>
          <a:noFill/>
        </p:spPr>
        <p:txBody>
          <a:bodyPr wrap="square">
            <a:spAutoFit/>
          </a:bodyPr>
          <a:lstStyle/>
          <a:p>
            <a:pPr algn="l"/>
            <a:r>
              <a:rPr lang="en-GB" b="0" i="0" dirty="0">
                <a:solidFill>
                  <a:srgbClr val="293241"/>
                </a:solidFill>
                <a:effectLst/>
                <a:latin typeface="Open Sans" panose="020B0606030504020204" pitchFamily="34" charset="0"/>
              </a:rPr>
              <a:t>You and the child participate together in calming activities, and your child absorbs some of your calmness. This might include reading a book before bedtime, taking deep breaths together when upset, or sharing a deep squeeze hug. These activities also develop bonding and trust.</a:t>
            </a:r>
          </a:p>
          <a:p>
            <a:pPr algn="l"/>
            <a:endParaRPr lang="en-GB" dirty="0">
              <a:solidFill>
                <a:srgbClr val="293241"/>
              </a:solidFill>
              <a:latin typeface="Open Sans" panose="020B0606030504020204" pitchFamily="34" charset="0"/>
            </a:endParaRPr>
          </a:p>
          <a:p>
            <a:pPr algn="l"/>
            <a:r>
              <a:rPr lang="en-GB" dirty="0"/>
              <a:t>Some pupils have not experienced co-regulation with an adult and may struggle to a greater extent to regulate their emotions. They will likely need additional help from adults to ‘co-regulate’ for longer. We would always advise for these regulating activities to be modelled by an adult alongside the pupils, until they have learnt the skills to ‘self-regulate’</a:t>
            </a:r>
            <a:endParaRPr lang="en-GB" b="0" i="0" dirty="0">
              <a:solidFill>
                <a:srgbClr val="4C4C4D"/>
              </a:solidFill>
              <a:effectLst/>
              <a:latin typeface="Open Sans" panose="020B0606030504020204" pitchFamily="34" charset="0"/>
            </a:endParaRPr>
          </a:p>
        </p:txBody>
      </p:sp>
      <p:sp>
        <p:nvSpPr>
          <p:cNvPr id="5" name="Title 1">
            <a:extLst>
              <a:ext uri="{FF2B5EF4-FFF2-40B4-BE49-F238E27FC236}">
                <a16:creationId xmlns:a16="http://schemas.microsoft.com/office/drawing/2014/main" id="{FF3D8136-2077-49FD-BF7C-5FB065ABB3BB}"/>
              </a:ext>
            </a:extLst>
          </p:cNvPr>
          <p:cNvSpPr txBox="1">
            <a:spLocks/>
          </p:cNvSpPr>
          <p:nvPr/>
        </p:nvSpPr>
        <p:spPr>
          <a:xfrm>
            <a:off x="650174" y="2954394"/>
            <a:ext cx="7843652" cy="104352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b="1" u="sng" dirty="0">
                <a:solidFill>
                  <a:schemeClr val="tx2"/>
                </a:solidFill>
              </a:rPr>
              <a:t>Co regulation </a:t>
            </a:r>
          </a:p>
        </p:txBody>
      </p:sp>
    </p:spTree>
    <p:extLst>
      <p:ext uri="{BB962C8B-B14F-4D97-AF65-F5344CB8AC3E}">
        <p14:creationId xmlns:p14="http://schemas.microsoft.com/office/powerpoint/2010/main" val="3417706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F40BBD2-B0A8-4854-A007-8A6FA464D3F4}"/>
              </a:ext>
            </a:extLst>
          </p:cNvPr>
          <p:cNvSpPr txBox="1"/>
          <p:nvPr/>
        </p:nvSpPr>
        <p:spPr>
          <a:xfrm>
            <a:off x="901336" y="1997839"/>
            <a:ext cx="7824651" cy="3416320"/>
          </a:xfrm>
          <a:prstGeom prst="rect">
            <a:avLst/>
          </a:prstGeom>
          <a:noFill/>
        </p:spPr>
        <p:txBody>
          <a:bodyPr wrap="square">
            <a:spAutoFit/>
          </a:bodyPr>
          <a:lstStyle/>
          <a:p>
            <a:r>
              <a:rPr lang="en-GB" sz="3600" b="0" i="0" dirty="0">
                <a:solidFill>
                  <a:schemeClr val="tx2"/>
                </a:solidFill>
                <a:effectLst/>
                <a:latin typeface="Calibri" panose="020F0502020204030204" pitchFamily="34" charset="0"/>
                <a:cs typeface="Calibri" panose="020F0502020204030204" pitchFamily="34" charset="0"/>
              </a:rPr>
              <a:t>A dysregulated child needs the support of a regulated adult. We have to act as their external regulatory system.</a:t>
            </a:r>
          </a:p>
          <a:p>
            <a:endParaRPr lang="en-GB" sz="3600" u="sng" dirty="0">
              <a:solidFill>
                <a:schemeClr val="tx2"/>
              </a:solidFill>
              <a:latin typeface="Calibri" panose="020F0502020204030204" pitchFamily="34" charset="0"/>
              <a:cs typeface="Calibri" panose="020F0502020204030204" pitchFamily="34" charset="0"/>
            </a:endParaRPr>
          </a:p>
          <a:p>
            <a:r>
              <a:rPr lang="en-GB" sz="3600" b="1" i="0" u="sng" dirty="0">
                <a:solidFill>
                  <a:schemeClr val="tx2"/>
                </a:solidFill>
                <a:effectLst/>
                <a:latin typeface="Calibri" panose="020F0502020204030204" pitchFamily="34" charset="0"/>
                <a:cs typeface="Calibri" panose="020F0502020204030204" pitchFamily="34" charset="0"/>
              </a:rPr>
              <a:t> A dysregulated adult cannot hope to help regulate a child.</a:t>
            </a:r>
            <a:endParaRPr lang="en-GB" sz="3600" b="1" u="sng"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25234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F8F49-9A6B-4BB5-8886-B9DB61E68BE5}"/>
              </a:ext>
            </a:extLst>
          </p:cNvPr>
          <p:cNvSpPr>
            <a:spLocks noGrp="1"/>
          </p:cNvSpPr>
          <p:nvPr>
            <p:ph type="title"/>
          </p:nvPr>
        </p:nvSpPr>
        <p:spPr/>
        <p:txBody>
          <a:bodyPr/>
          <a:lstStyle/>
          <a:p>
            <a:r>
              <a:rPr lang="en-GB" b="1" u="sng" dirty="0">
                <a:solidFill>
                  <a:schemeClr val="tx2"/>
                </a:solidFill>
                <a:latin typeface="Calibri" panose="020F0502020204030204" pitchFamily="34" charset="0"/>
                <a:cs typeface="Calibri" panose="020F0502020204030204" pitchFamily="34" charset="0"/>
              </a:rPr>
              <a:t>De-escalation &amp; de-fusing</a:t>
            </a:r>
          </a:p>
        </p:txBody>
      </p:sp>
      <p:sp>
        <p:nvSpPr>
          <p:cNvPr id="3" name="TextBox 2">
            <a:extLst>
              <a:ext uri="{FF2B5EF4-FFF2-40B4-BE49-F238E27FC236}">
                <a16:creationId xmlns:a16="http://schemas.microsoft.com/office/drawing/2014/main" id="{BDD17D91-90CB-49D9-AA99-D9FABF8B2EA6}"/>
              </a:ext>
            </a:extLst>
          </p:cNvPr>
          <p:cNvSpPr txBox="1"/>
          <p:nvPr/>
        </p:nvSpPr>
        <p:spPr>
          <a:xfrm>
            <a:off x="326571" y="1548000"/>
            <a:ext cx="8229600" cy="4893647"/>
          </a:xfrm>
          <a:prstGeom prst="rect">
            <a:avLst/>
          </a:prstGeom>
          <a:noFill/>
        </p:spPr>
        <p:txBody>
          <a:bodyPr wrap="square" rtlCol="0">
            <a:spAutoFit/>
          </a:bodyPr>
          <a:lstStyle/>
          <a:p>
            <a:pPr marL="342900" indent="-342900">
              <a:buFont typeface="Arial" panose="020B0604020202020204" pitchFamily="34" charset="0"/>
              <a:buChar char="•"/>
            </a:pPr>
            <a:r>
              <a:rPr lang="en-GB" sz="2400" dirty="0">
                <a:solidFill>
                  <a:schemeClr val="tx2"/>
                </a:solidFill>
                <a:latin typeface="Calibri" panose="020F0502020204030204" pitchFamily="34" charset="0"/>
                <a:cs typeface="Calibri" panose="020F0502020204030204" pitchFamily="34" charset="0"/>
              </a:rPr>
              <a:t>Ensure that your emotions are regulated </a:t>
            </a:r>
          </a:p>
          <a:p>
            <a:pPr marL="342900" indent="-342900">
              <a:buFont typeface="Arial" panose="020B0604020202020204" pitchFamily="34" charset="0"/>
              <a:buChar char="•"/>
            </a:pPr>
            <a:r>
              <a:rPr lang="en-GB" sz="2400" dirty="0">
                <a:solidFill>
                  <a:schemeClr val="tx2"/>
                </a:solidFill>
                <a:latin typeface="Calibri" panose="020F0502020204030204" pitchFamily="34" charset="0"/>
                <a:cs typeface="Calibri" panose="020F0502020204030204" pitchFamily="34" charset="0"/>
              </a:rPr>
              <a:t>Avoid making demands </a:t>
            </a:r>
          </a:p>
          <a:p>
            <a:pPr marL="342900" indent="-342900">
              <a:buFont typeface="Arial" panose="020B0604020202020204" pitchFamily="34" charset="0"/>
              <a:buChar char="•"/>
            </a:pPr>
            <a:r>
              <a:rPr lang="en-GB" sz="2400" dirty="0">
                <a:solidFill>
                  <a:schemeClr val="tx2"/>
                </a:solidFill>
                <a:latin typeface="Calibri" panose="020F0502020204030204" pitchFamily="34" charset="0"/>
                <a:cs typeface="Calibri" panose="020F0502020204030204" pitchFamily="34" charset="0"/>
              </a:rPr>
              <a:t>Use a neutral tone of voice </a:t>
            </a:r>
          </a:p>
          <a:p>
            <a:pPr marL="342900" indent="-342900">
              <a:buFont typeface="Arial" panose="020B0604020202020204" pitchFamily="34" charset="0"/>
              <a:buChar char="•"/>
            </a:pPr>
            <a:r>
              <a:rPr lang="en-GB" sz="2400" dirty="0">
                <a:solidFill>
                  <a:schemeClr val="tx2"/>
                </a:solidFill>
                <a:latin typeface="Calibri" panose="020F0502020204030204" pitchFamily="34" charset="0"/>
                <a:cs typeface="Calibri" panose="020F0502020204030204" pitchFamily="34" charset="0"/>
              </a:rPr>
              <a:t>Use neutral / non threatening body language </a:t>
            </a:r>
          </a:p>
          <a:p>
            <a:pPr marL="342900" indent="-342900">
              <a:buFont typeface="Arial" panose="020B0604020202020204" pitchFamily="34" charset="0"/>
              <a:buChar char="•"/>
            </a:pPr>
            <a:r>
              <a:rPr lang="en-GB" sz="2400" dirty="0">
                <a:solidFill>
                  <a:schemeClr val="tx2"/>
                </a:solidFill>
                <a:latin typeface="Calibri" panose="020F0502020204030204" pitchFamily="34" charset="0"/>
                <a:cs typeface="Calibri" panose="020F0502020204030204" pitchFamily="34" charset="0"/>
              </a:rPr>
              <a:t>Focus on safety and containment </a:t>
            </a:r>
          </a:p>
          <a:p>
            <a:pPr marL="342900" indent="-342900">
              <a:buFont typeface="Arial" panose="020B0604020202020204" pitchFamily="34" charset="0"/>
              <a:buChar char="•"/>
            </a:pPr>
            <a:r>
              <a:rPr lang="en-GB" sz="2400" dirty="0">
                <a:solidFill>
                  <a:schemeClr val="tx2"/>
                </a:solidFill>
                <a:latin typeface="Calibri" panose="020F0502020204030204" pitchFamily="34" charset="0"/>
                <a:cs typeface="Calibri" panose="020F0502020204030204" pitchFamily="34" charset="0"/>
              </a:rPr>
              <a:t>Validate their feelings </a:t>
            </a:r>
          </a:p>
          <a:p>
            <a:pPr marL="342900" indent="-342900">
              <a:buFont typeface="Arial" panose="020B0604020202020204" pitchFamily="34" charset="0"/>
              <a:buChar char="•"/>
            </a:pPr>
            <a:r>
              <a:rPr lang="en-GB" sz="2400" dirty="0">
                <a:solidFill>
                  <a:schemeClr val="tx2"/>
                </a:solidFill>
                <a:latin typeface="Calibri" panose="020F0502020204030204" pitchFamily="34" charset="0"/>
                <a:cs typeface="Calibri" panose="020F0502020204030204" pitchFamily="34" charset="0"/>
              </a:rPr>
              <a:t>Separate the child from the behaviours </a:t>
            </a:r>
          </a:p>
          <a:p>
            <a:pPr marL="342900" indent="-342900">
              <a:buFont typeface="Arial" panose="020B0604020202020204" pitchFamily="34" charset="0"/>
              <a:buChar char="•"/>
            </a:pPr>
            <a:r>
              <a:rPr lang="en-GB" sz="2400" dirty="0">
                <a:solidFill>
                  <a:schemeClr val="tx2"/>
                </a:solidFill>
                <a:latin typeface="Calibri" panose="020F0502020204030204" pitchFamily="34" charset="0"/>
                <a:cs typeface="Calibri" panose="020F0502020204030204" pitchFamily="34" charset="0"/>
              </a:rPr>
              <a:t>Consider personal space </a:t>
            </a:r>
          </a:p>
          <a:p>
            <a:pPr marL="342900" indent="-342900">
              <a:buFont typeface="Arial" panose="020B0604020202020204" pitchFamily="34" charset="0"/>
              <a:buChar char="•"/>
            </a:pPr>
            <a:r>
              <a:rPr lang="en-GB" sz="2400" dirty="0">
                <a:solidFill>
                  <a:schemeClr val="tx2"/>
                </a:solidFill>
                <a:latin typeface="Calibri" panose="020F0502020204030204" pitchFamily="34" charset="0"/>
                <a:cs typeface="Calibri" panose="020F0502020204030204" pitchFamily="34" charset="0"/>
              </a:rPr>
              <a:t>Get down the child’s level</a:t>
            </a:r>
          </a:p>
          <a:p>
            <a:pPr marL="342900" indent="-342900">
              <a:buFont typeface="Arial" panose="020B0604020202020204" pitchFamily="34" charset="0"/>
              <a:buChar char="•"/>
            </a:pPr>
            <a:r>
              <a:rPr lang="en-GB" sz="2400" dirty="0">
                <a:solidFill>
                  <a:schemeClr val="tx2"/>
                </a:solidFill>
                <a:latin typeface="Calibri" panose="020F0502020204030204" pitchFamily="34" charset="0"/>
                <a:cs typeface="Calibri" panose="020F0502020204030204" pitchFamily="34" charset="0"/>
              </a:rPr>
              <a:t>Meet their basic needs </a:t>
            </a:r>
          </a:p>
          <a:p>
            <a:pPr marL="342900" indent="-342900">
              <a:buFont typeface="Arial" panose="020B0604020202020204" pitchFamily="34" charset="0"/>
              <a:buChar char="•"/>
            </a:pPr>
            <a:r>
              <a:rPr lang="en-GB" sz="2400" dirty="0">
                <a:solidFill>
                  <a:schemeClr val="tx2"/>
                </a:solidFill>
                <a:latin typeface="Calibri" panose="020F0502020204030204" pitchFamily="34" charset="0"/>
                <a:cs typeface="Calibri" panose="020F0502020204030204" pitchFamily="34" charset="0"/>
              </a:rPr>
              <a:t>Decrease distractions and stimulation </a:t>
            </a:r>
          </a:p>
          <a:p>
            <a:pPr marL="342900" indent="-342900">
              <a:buFont typeface="Arial" panose="020B0604020202020204" pitchFamily="34" charset="0"/>
              <a:buChar char="•"/>
            </a:pPr>
            <a:r>
              <a:rPr lang="en-GB" sz="2400" dirty="0">
                <a:solidFill>
                  <a:schemeClr val="tx2"/>
                </a:solidFill>
                <a:latin typeface="Calibri" panose="020F0502020204030204" pitchFamily="34" charset="0"/>
                <a:cs typeface="Calibri" panose="020F0502020204030204" pitchFamily="34" charset="0"/>
              </a:rPr>
              <a:t>Ignore targeted aggression </a:t>
            </a:r>
          </a:p>
          <a:p>
            <a:pPr marL="342900" indent="-342900">
              <a:buFont typeface="Arial" panose="020B0604020202020204" pitchFamily="34" charset="0"/>
              <a:buChar char="•"/>
            </a:pPr>
            <a:r>
              <a:rPr lang="en-GB" sz="2400" dirty="0">
                <a:solidFill>
                  <a:schemeClr val="tx2"/>
                </a:solidFill>
                <a:latin typeface="Calibri" panose="020F0502020204030204" pitchFamily="34" charset="0"/>
                <a:cs typeface="Calibri" panose="020F0502020204030204" pitchFamily="34" charset="0"/>
              </a:rPr>
              <a:t>Don’t feel the need to fill the silence </a:t>
            </a:r>
          </a:p>
        </p:txBody>
      </p:sp>
    </p:spTree>
    <p:extLst>
      <p:ext uri="{BB962C8B-B14F-4D97-AF65-F5344CB8AC3E}">
        <p14:creationId xmlns:p14="http://schemas.microsoft.com/office/powerpoint/2010/main" val="2501783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D882F1-7C55-4D8C-9ECC-7217D5479B76}"/>
              </a:ext>
            </a:extLst>
          </p:cNvPr>
          <p:cNvPicPr>
            <a:picLocks noChangeAspect="1"/>
          </p:cNvPicPr>
          <p:nvPr/>
        </p:nvPicPr>
        <p:blipFill>
          <a:blip r:embed="rId2"/>
          <a:stretch>
            <a:fillRect/>
          </a:stretch>
        </p:blipFill>
        <p:spPr>
          <a:xfrm>
            <a:off x="200025" y="433387"/>
            <a:ext cx="8743950" cy="5991225"/>
          </a:xfrm>
          <a:prstGeom prst="rect">
            <a:avLst/>
          </a:prstGeom>
        </p:spPr>
      </p:pic>
    </p:spTree>
    <p:extLst>
      <p:ext uri="{BB962C8B-B14F-4D97-AF65-F5344CB8AC3E}">
        <p14:creationId xmlns:p14="http://schemas.microsoft.com/office/powerpoint/2010/main" val="3993008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9" name="Text Box 7"/>
          <p:cNvSpPr txBox="1">
            <a:spLocks noChangeArrowheads="1"/>
          </p:cNvSpPr>
          <p:nvPr/>
        </p:nvSpPr>
        <p:spPr bwMode="auto">
          <a:xfrm>
            <a:off x="8270875" y="5972175"/>
            <a:ext cx="873125" cy="304800"/>
          </a:xfrm>
          <a:prstGeom prst="rect">
            <a:avLst/>
          </a:prstGeom>
          <a:noFill/>
          <a:ln w="9525">
            <a:noFill/>
            <a:miter lim="800000"/>
            <a:headEnd/>
            <a:tailEnd/>
          </a:ln>
        </p:spPr>
        <p:txBody>
          <a:bodyPr>
            <a:spAutoFit/>
          </a:bodyPr>
          <a:lstStyle/>
          <a:p>
            <a:pPr>
              <a:spcBef>
                <a:spcPct val="50000"/>
              </a:spcBef>
            </a:pPr>
            <a:r>
              <a:rPr lang="en-US" sz="1400">
                <a:solidFill>
                  <a:schemeClr val="bg1"/>
                </a:solidFill>
              </a:rPr>
              <a:t>Slide 1.9</a:t>
            </a:r>
            <a:endParaRPr lang="en-US" sz="2400">
              <a:latin typeface="Times New Roman" pitchFamily="18" charset="0"/>
            </a:endParaRPr>
          </a:p>
        </p:txBody>
      </p:sp>
      <p:pic>
        <p:nvPicPr>
          <p:cNvPr id="8" name="Content Placeholder 3">
            <a:extLst>
              <a:ext uri="{FF2B5EF4-FFF2-40B4-BE49-F238E27FC236}">
                <a16:creationId xmlns:a16="http://schemas.microsoft.com/office/drawing/2014/main" id="{57998992-FE95-487B-9C75-3B57585646E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678" y="92597"/>
            <a:ext cx="9205355" cy="6765403"/>
          </a:xfrm>
        </p:spPr>
      </p:pic>
    </p:spTree>
    <p:extLst>
      <p:ext uri="{BB962C8B-B14F-4D97-AF65-F5344CB8AC3E}">
        <p14:creationId xmlns:p14="http://schemas.microsoft.com/office/powerpoint/2010/main" val="237379213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17C1B362-9D4F-4154-B608-20C8BB7736DA}"/>
              </a:ext>
            </a:extLst>
          </p:cNvPr>
          <p:cNvGraphicFramePr>
            <a:graphicFrameLocks noGrp="1"/>
          </p:cNvGraphicFramePr>
          <p:nvPr>
            <p:extLst>
              <p:ext uri="{D42A27DB-BD31-4B8C-83A1-F6EECF244321}">
                <p14:modId xmlns:p14="http://schemas.microsoft.com/office/powerpoint/2010/main" val="2117104091"/>
              </p:ext>
            </p:extLst>
          </p:nvPr>
        </p:nvGraphicFramePr>
        <p:xfrm>
          <a:off x="243068" y="856526"/>
          <a:ext cx="8727312" cy="5881617"/>
        </p:xfrm>
        <a:graphic>
          <a:graphicData uri="http://schemas.openxmlformats.org/drawingml/2006/table">
            <a:tbl>
              <a:tblPr firstRow="1" bandRow="1">
                <a:tableStyleId>{5C22544A-7EE6-4342-B048-85BDC9FD1C3A}</a:tableStyleId>
              </a:tblPr>
              <a:tblGrid>
                <a:gridCol w="4363656">
                  <a:extLst>
                    <a:ext uri="{9D8B030D-6E8A-4147-A177-3AD203B41FA5}">
                      <a16:colId xmlns:a16="http://schemas.microsoft.com/office/drawing/2014/main" val="1113057968"/>
                    </a:ext>
                  </a:extLst>
                </a:gridCol>
                <a:gridCol w="4363656">
                  <a:extLst>
                    <a:ext uri="{9D8B030D-6E8A-4147-A177-3AD203B41FA5}">
                      <a16:colId xmlns:a16="http://schemas.microsoft.com/office/drawing/2014/main" val="272028639"/>
                    </a:ext>
                  </a:extLst>
                </a:gridCol>
              </a:tblGrid>
              <a:tr h="506916">
                <a:tc>
                  <a:txBody>
                    <a:bodyPr/>
                    <a:lstStyle/>
                    <a:p>
                      <a:r>
                        <a:rPr lang="en-GB" sz="2400" dirty="0">
                          <a:latin typeface="Calibri" panose="020F0502020204030204" pitchFamily="34" charset="0"/>
                          <a:cs typeface="Calibri" panose="020F0502020204030204" pitchFamily="34" charset="0"/>
                        </a:rPr>
                        <a:t>Effects on the body</a:t>
                      </a:r>
                    </a:p>
                  </a:txBody>
                  <a:tcPr/>
                </a:tc>
                <a:tc>
                  <a:txBody>
                    <a:bodyPr/>
                    <a:lstStyle/>
                    <a:p>
                      <a:r>
                        <a:rPr lang="en-GB" sz="2400" dirty="0">
                          <a:latin typeface="Calibri" panose="020F0502020204030204" pitchFamily="34" charset="0"/>
                          <a:cs typeface="Calibri" panose="020F0502020204030204" pitchFamily="34" charset="0"/>
                        </a:rPr>
                        <a:t>Effects on the mind</a:t>
                      </a:r>
                    </a:p>
                  </a:txBody>
                  <a:tcPr/>
                </a:tc>
                <a:extLst>
                  <a:ext uri="{0D108BD9-81ED-4DB2-BD59-A6C34878D82A}">
                    <a16:rowId xmlns:a16="http://schemas.microsoft.com/office/drawing/2014/main" val="150804244"/>
                  </a:ext>
                </a:extLst>
              </a:tr>
              <a:tr h="5374701">
                <a:tc>
                  <a:txBody>
                    <a:bodyPr/>
                    <a:lstStyle/>
                    <a:p>
                      <a:pPr marL="285750" indent="-285750">
                        <a:buFont typeface="Arial" panose="020B0604020202020204" pitchFamily="34" charset="0"/>
                        <a:buChar char="•"/>
                      </a:pPr>
                      <a:r>
                        <a:rPr lang="en-GB" sz="2400" dirty="0">
                          <a:latin typeface="Calibri" panose="020F0502020204030204" pitchFamily="34" charset="0"/>
                          <a:cs typeface="Calibri" panose="020F0502020204030204" pitchFamily="34" charset="0"/>
                        </a:rPr>
                        <a:t>a churning feeling in your stomach </a:t>
                      </a:r>
                    </a:p>
                    <a:p>
                      <a:pPr marL="285750" indent="-285750">
                        <a:buFont typeface="Arial" panose="020B0604020202020204" pitchFamily="34" charset="0"/>
                        <a:buChar char="•"/>
                      </a:pPr>
                      <a:r>
                        <a:rPr lang="en-GB" sz="2400" dirty="0">
                          <a:latin typeface="Calibri" panose="020F0502020204030204" pitchFamily="34" charset="0"/>
                          <a:cs typeface="Calibri" panose="020F0502020204030204" pitchFamily="34" charset="0"/>
                        </a:rPr>
                        <a:t>tightness in your chest</a:t>
                      </a:r>
                    </a:p>
                    <a:p>
                      <a:pPr marL="285750" indent="-285750">
                        <a:buFont typeface="Arial" panose="020B0604020202020204" pitchFamily="34" charset="0"/>
                        <a:buChar char="•"/>
                      </a:pPr>
                      <a:r>
                        <a:rPr lang="en-GB" sz="2400" dirty="0">
                          <a:latin typeface="Calibri" panose="020F0502020204030204" pitchFamily="34" charset="0"/>
                          <a:cs typeface="Calibri" panose="020F0502020204030204" pitchFamily="34" charset="0"/>
                        </a:rPr>
                        <a:t>an increased and rapid heartbeat </a:t>
                      </a:r>
                    </a:p>
                    <a:p>
                      <a:pPr marL="285750" indent="-285750">
                        <a:buFont typeface="Arial" panose="020B0604020202020204" pitchFamily="34" charset="0"/>
                        <a:buChar char="•"/>
                      </a:pPr>
                      <a:r>
                        <a:rPr lang="en-GB" sz="2400" dirty="0">
                          <a:latin typeface="Calibri" panose="020F0502020204030204" pitchFamily="34" charset="0"/>
                          <a:cs typeface="Calibri" panose="020F0502020204030204" pitchFamily="34" charset="0"/>
                        </a:rPr>
                        <a:t>legs go weak </a:t>
                      </a:r>
                    </a:p>
                    <a:p>
                      <a:pPr marL="285750" indent="-285750">
                        <a:buFont typeface="Arial" panose="020B0604020202020204" pitchFamily="34" charset="0"/>
                        <a:buChar char="•"/>
                      </a:pPr>
                      <a:r>
                        <a:rPr lang="en-GB" sz="2400" dirty="0">
                          <a:latin typeface="Calibri" panose="020F0502020204030204" pitchFamily="34" charset="0"/>
                          <a:cs typeface="Calibri" panose="020F0502020204030204" pitchFamily="34" charset="0"/>
                        </a:rPr>
                        <a:t>tense muscles </a:t>
                      </a:r>
                    </a:p>
                    <a:p>
                      <a:pPr marL="285750" indent="-285750">
                        <a:buFont typeface="Arial" panose="020B0604020202020204" pitchFamily="34" charset="0"/>
                        <a:buChar char="•"/>
                      </a:pPr>
                      <a:r>
                        <a:rPr lang="en-GB" sz="2400" dirty="0">
                          <a:latin typeface="Calibri" panose="020F0502020204030204" pitchFamily="34" charset="0"/>
                          <a:cs typeface="Calibri" panose="020F0502020204030204" pitchFamily="34" charset="0"/>
                        </a:rPr>
                        <a:t>you feel hot </a:t>
                      </a:r>
                    </a:p>
                    <a:p>
                      <a:pPr marL="285750" indent="-285750">
                        <a:buFont typeface="Arial" panose="020B0604020202020204" pitchFamily="34" charset="0"/>
                        <a:buChar char="•"/>
                      </a:pPr>
                      <a:r>
                        <a:rPr lang="en-GB" sz="2400" dirty="0">
                          <a:latin typeface="Calibri" panose="020F0502020204030204" pitchFamily="34" charset="0"/>
                          <a:cs typeface="Calibri" panose="020F0502020204030204" pitchFamily="34" charset="0"/>
                        </a:rPr>
                        <a:t>you have an urge to go to the toilet </a:t>
                      </a:r>
                    </a:p>
                    <a:p>
                      <a:pPr marL="285750" indent="-285750">
                        <a:buFont typeface="Arial" panose="020B0604020202020204" pitchFamily="34" charset="0"/>
                        <a:buChar char="•"/>
                      </a:pPr>
                      <a:r>
                        <a:rPr lang="en-GB" sz="2400" dirty="0">
                          <a:latin typeface="Calibri" panose="020F0502020204030204" pitchFamily="34" charset="0"/>
                          <a:cs typeface="Calibri" panose="020F0502020204030204" pitchFamily="34" charset="0"/>
                        </a:rPr>
                        <a:t>sweating, especially your palms</a:t>
                      </a:r>
                    </a:p>
                    <a:p>
                      <a:pPr marL="285750" indent="-285750">
                        <a:buFont typeface="Arial" panose="020B0604020202020204" pitchFamily="34" charset="0"/>
                        <a:buChar char="•"/>
                      </a:pPr>
                      <a:r>
                        <a:rPr lang="en-GB" sz="2400" dirty="0">
                          <a:latin typeface="Calibri" panose="020F0502020204030204" pitchFamily="34" charset="0"/>
                          <a:cs typeface="Calibri" panose="020F0502020204030204" pitchFamily="34" charset="0"/>
                        </a:rPr>
                        <a:t>a pounding head </a:t>
                      </a:r>
                    </a:p>
                    <a:p>
                      <a:pPr marL="285750" indent="-285750">
                        <a:buFont typeface="Arial" panose="020B0604020202020204" pitchFamily="34" charset="0"/>
                        <a:buChar char="•"/>
                      </a:pPr>
                      <a:r>
                        <a:rPr lang="en-GB" sz="2400" dirty="0">
                          <a:latin typeface="Calibri" panose="020F0502020204030204" pitchFamily="34" charset="0"/>
                          <a:cs typeface="Calibri" panose="020F0502020204030204" pitchFamily="34" charset="0"/>
                        </a:rPr>
                        <a:t>shaking or trembling</a:t>
                      </a:r>
                    </a:p>
                    <a:p>
                      <a:pPr marL="285750" indent="-285750">
                        <a:buFont typeface="Arial" panose="020B0604020202020204" pitchFamily="34" charset="0"/>
                        <a:buChar char="•"/>
                      </a:pPr>
                      <a:r>
                        <a:rPr lang="en-GB" sz="2400" dirty="0">
                          <a:latin typeface="Calibri" panose="020F0502020204030204" pitchFamily="34" charset="0"/>
                          <a:cs typeface="Calibri" panose="020F0502020204030204" pitchFamily="34" charset="0"/>
                        </a:rPr>
                        <a:t>dizziness</a:t>
                      </a:r>
                    </a:p>
                  </a:txBody>
                  <a:tcPr/>
                </a:tc>
                <a:tc>
                  <a:txBody>
                    <a:bodyPr/>
                    <a:lstStyle/>
                    <a:p>
                      <a:pPr marL="285750" indent="-285750">
                        <a:buFont typeface="Arial" panose="020B0604020202020204" pitchFamily="34" charset="0"/>
                        <a:buChar char="•"/>
                      </a:pPr>
                      <a:r>
                        <a:rPr lang="en-GB" sz="2400" dirty="0">
                          <a:latin typeface="Calibri" panose="020F0502020204030204" pitchFamily="34" charset="0"/>
                          <a:cs typeface="Calibri" panose="020F0502020204030204" pitchFamily="34" charset="0"/>
                        </a:rPr>
                        <a:t>feeling tense, nervous or unable to relax </a:t>
                      </a:r>
                    </a:p>
                    <a:p>
                      <a:pPr marL="285750" indent="-285750">
                        <a:buFont typeface="Arial" panose="020B0604020202020204" pitchFamily="34" charset="0"/>
                        <a:buChar char="•"/>
                      </a:pPr>
                      <a:r>
                        <a:rPr lang="en-GB" sz="2400" dirty="0">
                          <a:latin typeface="Calibri" panose="020F0502020204030204" pitchFamily="34" charset="0"/>
                          <a:cs typeface="Calibri" panose="020F0502020204030204" pitchFamily="34" charset="0"/>
                        </a:rPr>
                        <a:t>feeling guilty </a:t>
                      </a:r>
                    </a:p>
                    <a:p>
                      <a:pPr marL="285750" indent="-285750">
                        <a:buFont typeface="Arial" panose="020B0604020202020204" pitchFamily="34" charset="0"/>
                        <a:buChar char="•"/>
                      </a:pPr>
                      <a:r>
                        <a:rPr lang="en-GB" sz="2400" dirty="0">
                          <a:latin typeface="Calibri" panose="020F0502020204030204" pitchFamily="34" charset="0"/>
                          <a:cs typeface="Calibri" panose="020F0502020204030204" pitchFamily="34" charset="0"/>
                        </a:rPr>
                        <a:t>feeling resentful towards other people or situations </a:t>
                      </a:r>
                    </a:p>
                    <a:p>
                      <a:pPr marL="285750" indent="-285750">
                        <a:buFont typeface="Arial" panose="020B0604020202020204" pitchFamily="34" charset="0"/>
                        <a:buChar char="•"/>
                      </a:pPr>
                      <a:r>
                        <a:rPr lang="en-GB" sz="2400" dirty="0">
                          <a:latin typeface="Calibri" panose="020F0502020204030204" pitchFamily="34" charset="0"/>
                          <a:cs typeface="Calibri" panose="020F0502020204030204" pitchFamily="34" charset="0"/>
                        </a:rPr>
                        <a:t>you are easily irritated </a:t>
                      </a:r>
                    </a:p>
                    <a:p>
                      <a:pPr marL="285750" indent="-285750">
                        <a:buFont typeface="Arial" panose="020B0604020202020204" pitchFamily="34" charset="0"/>
                        <a:buChar char="•"/>
                      </a:pPr>
                      <a:r>
                        <a:rPr lang="en-GB" sz="2400" dirty="0">
                          <a:latin typeface="Calibri" panose="020F0502020204030204" pitchFamily="34" charset="0"/>
                          <a:cs typeface="Calibri" panose="020F0502020204030204" pitchFamily="34" charset="0"/>
                        </a:rPr>
                        <a:t>'red mist' comes down on you </a:t>
                      </a:r>
                    </a:p>
                    <a:p>
                      <a:pPr marL="285750" indent="-285750">
                        <a:buFont typeface="Arial" panose="020B0604020202020204" pitchFamily="34" charset="0"/>
                        <a:buChar char="•"/>
                      </a:pPr>
                      <a:r>
                        <a:rPr lang="en-GB" sz="2400" dirty="0">
                          <a:latin typeface="Calibri" panose="020F0502020204030204" pitchFamily="34" charset="0"/>
                          <a:cs typeface="Calibri" panose="020F0502020204030204" pitchFamily="34" charset="0"/>
                        </a:rPr>
                        <a:t>feeling humiliated</a:t>
                      </a:r>
                    </a:p>
                    <a:p>
                      <a:pPr marL="285750" indent="-285750">
                        <a:buFont typeface="Arial" panose="020B0604020202020204" pitchFamily="34" charset="0"/>
                        <a:buChar char="•"/>
                      </a:pPr>
                      <a:r>
                        <a:rPr lang="en-GB" sz="2400" dirty="0">
                          <a:latin typeface="Calibri" panose="020F0502020204030204" pitchFamily="34" charset="0"/>
                          <a:cs typeface="Calibri" panose="020F0502020204030204" pitchFamily="34" charset="0"/>
                        </a:rPr>
                        <a:t>Feeling irritable </a:t>
                      </a:r>
                    </a:p>
                  </a:txBody>
                  <a:tcPr/>
                </a:tc>
                <a:extLst>
                  <a:ext uri="{0D108BD9-81ED-4DB2-BD59-A6C34878D82A}">
                    <a16:rowId xmlns:a16="http://schemas.microsoft.com/office/drawing/2014/main" val="200206129"/>
                  </a:ext>
                </a:extLst>
              </a:tr>
            </a:tbl>
          </a:graphicData>
        </a:graphic>
      </p:graphicFrame>
      <p:sp>
        <p:nvSpPr>
          <p:cNvPr id="3" name="TextBox 2">
            <a:extLst>
              <a:ext uri="{FF2B5EF4-FFF2-40B4-BE49-F238E27FC236}">
                <a16:creationId xmlns:a16="http://schemas.microsoft.com/office/drawing/2014/main" id="{2DA28124-3964-41DF-9ADA-41E140E2378B}"/>
              </a:ext>
            </a:extLst>
          </p:cNvPr>
          <p:cNvSpPr txBox="1"/>
          <p:nvPr/>
        </p:nvSpPr>
        <p:spPr>
          <a:xfrm>
            <a:off x="784629" y="0"/>
            <a:ext cx="7644190" cy="769441"/>
          </a:xfrm>
          <a:prstGeom prst="rect">
            <a:avLst/>
          </a:prstGeom>
          <a:noFill/>
        </p:spPr>
        <p:txBody>
          <a:bodyPr wrap="square" rtlCol="0">
            <a:spAutoFit/>
          </a:bodyPr>
          <a:lstStyle/>
          <a:p>
            <a:pPr algn="ctr"/>
            <a:r>
              <a:rPr lang="en-US" sz="4400" u="sng" dirty="0">
                <a:solidFill>
                  <a:srgbClr val="1F0B58"/>
                </a:solidFill>
                <a:latin typeface="Calibri"/>
                <a:cs typeface="Calibri"/>
              </a:rPr>
              <a:t>Supporting Big Emotions </a:t>
            </a:r>
          </a:p>
        </p:txBody>
      </p:sp>
    </p:spTree>
    <p:extLst>
      <p:ext uri="{BB962C8B-B14F-4D97-AF65-F5344CB8AC3E}">
        <p14:creationId xmlns:p14="http://schemas.microsoft.com/office/powerpoint/2010/main" val="2066889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e the source image">
            <a:extLst>
              <a:ext uri="{FF2B5EF4-FFF2-40B4-BE49-F238E27FC236}">
                <a16:creationId xmlns:a16="http://schemas.microsoft.com/office/drawing/2014/main" id="{6DA42F7D-2815-4E38-BC4F-AE8E445C7C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546" y="258699"/>
            <a:ext cx="8438064" cy="6340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4266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meline&#10;&#10;Description automatically generated with low confidence">
            <a:extLst>
              <a:ext uri="{FF2B5EF4-FFF2-40B4-BE49-F238E27FC236}">
                <a16:creationId xmlns:a16="http://schemas.microsoft.com/office/drawing/2014/main" id="{F5658710-4465-4BA3-96DD-DB084904399E}"/>
              </a:ext>
            </a:extLst>
          </p:cNvPr>
          <p:cNvPicPr>
            <a:picLocks noChangeAspect="1"/>
          </p:cNvPicPr>
          <p:nvPr/>
        </p:nvPicPr>
        <p:blipFill>
          <a:blip r:embed="rId2"/>
          <a:stretch>
            <a:fillRect/>
          </a:stretch>
        </p:blipFill>
        <p:spPr>
          <a:xfrm>
            <a:off x="481568" y="0"/>
            <a:ext cx="8180863" cy="6858000"/>
          </a:xfrm>
          <a:prstGeom prst="rect">
            <a:avLst/>
          </a:prstGeom>
        </p:spPr>
      </p:pic>
    </p:spTree>
    <p:extLst>
      <p:ext uri="{BB962C8B-B14F-4D97-AF65-F5344CB8AC3E}">
        <p14:creationId xmlns:p14="http://schemas.microsoft.com/office/powerpoint/2010/main" val="2872998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oster with a hand and colorful stripes&#10;&#10;Description automatically generated">
            <a:extLst>
              <a:ext uri="{FF2B5EF4-FFF2-40B4-BE49-F238E27FC236}">
                <a16:creationId xmlns:a16="http://schemas.microsoft.com/office/drawing/2014/main" id="{4793B599-08EF-E66A-61B0-3501C38614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8706" y="857250"/>
            <a:ext cx="4006588" cy="5143500"/>
          </a:xfrm>
          <a:prstGeom prst="rect">
            <a:avLst/>
          </a:prstGeom>
        </p:spPr>
      </p:pic>
    </p:spTree>
    <p:extLst>
      <p:ext uri="{BB962C8B-B14F-4D97-AF65-F5344CB8AC3E}">
        <p14:creationId xmlns:p14="http://schemas.microsoft.com/office/powerpoint/2010/main" val="977085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descr="CA powerpoint template-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0953"/>
            <a:ext cx="9220454" cy="7009045"/>
          </a:xfrm>
          <a:prstGeom prst="rect">
            <a:avLst/>
          </a:prstGeom>
        </p:spPr>
      </p:pic>
      <p:pic>
        <p:nvPicPr>
          <p:cNvPr id="5" name="Picture 4"/>
          <p:cNvPicPr>
            <a:picLocks noChangeAspect="1"/>
          </p:cNvPicPr>
          <p:nvPr/>
        </p:nvPicPr>
        <p:blipFill>
          <a:blip r:embed="rId4"/>
          <a:stretch>
            <a:fillRect/>
          </a:stretch>
        </p:blipFill>
        <p:spPr>
          <a:xfrm>
            <a:off x="580707" y="1918010"/>
            <a:ext cx="8070955" cy="3055433"/>
          </a:xfrm>
          <a:prstGeom prst="rect">
            <a:avLst/>
          </a:prstGeom>
        </p:spPr>
      </p:pic>
      <p:sp>
        <p:nvSpPr>
          <p:cNvPr id="6" name="TextBox 5"/>
          <p:cNvSpPr txBox="1"/>
          <p:nvPr/>
        </p:nvSpPr>
        <p:spPr>
          <a:xfrm>
            <a:off x="758283" y="635620"/>
            <a:ext cx="3412273" cy="1200329"/>
          </a:xfrm>
          <a:prstGeom prst="rect">
            <a:avLst/>
          </a:prstGeom>
          <a:noFill/>
        </p:spPr>
        <p:txBody>
          <a:bodyPr wrap="square" rtlCol="0">
            <a:spAutoFit/>
          </a:bodyPr>
          <a:lstStyle/>
          <a:p>
            <a:r>
              <a:rPr lang="en-GB" sz="3600" dirty="0">
                <a:latin typeface="+mj-lt"/>
              </a:rPr>
              <a:t>The Firework Model</a:t>
            </a:r>
          </a:p>
        </p:txBody>
      </p:sp>
    </p:spTree>
    <p:extLst>
      <p:ext uri="{BB962C8B-B14F-4D97-AF65-F5344CB8AC3E}">
        <p14:creationId xmlns:p14="http://schemas.microsoft.com/office/powerpoint/2010/main" val="3238377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10;&#10;Description automatically generated">
            <a:extLst>
              <a:ext uri="{FF2B5EF4-FFF2-40B4-BE49-F238E27FC236}">
                <a16:creationId xmlns:a16="http://schemas.microsoft.com/office/drawing/2014/main" id="{8C9CEB1A-50F0-461C-83E0-0E8370F616A1}"/>
              </a:ext>
            </a:extLst>
          </p:cNvPr>
          <p:cNvPicPr>
            <a:picLocks noChangeAspect="1"/>
          </p:cNvPicPr>
          <p:nvPr/>
        </p:nvPicPr>
        <p:blipFill>
          <a:blip r:embed="rId2"/>
          <a:stretch>
            <a:fillRect/>
          </a:stretch>
        </p:blipFill>
        <p:spPr>
          <a:xfrm>
            <a:off x="1143000" y="0"/>
            <a:ext cx="6858000" cy="6858000"/>
          </a:xfrm>
          <a:prstGeom prst="rect">
            <a:avLst/>
          </a:prstGeom>
        </p:spPr>
      </p:pic>
    </p:spTree>
    <p:extLst>
      <p:ext uri="{BB962C8B-B14F-4D97-AF65-F5344CB8AC3E}">
        <p14:creationId xmlns:p14="http://schemas.microsoft.com/office/powerpoint/2010/main" val="2370169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3">
            <a:extLst>
              <a:ext uri="{FF2B5EF4-FFF2-40B4-BE49-F238E27FC236}">
                <a16:creationId xmlns:a16="http://schemas.microsoft.com/office/drawing/2014/main" id="{F5A30E0C-0FC8-4186-AA85-50FDA9C575AE}"/>
              </a:ext>
            </a:extLst>
          </p:cNvPr>
          <p:cNvGraphicFramePr>
            <a:graphicFrameLocks noGrp="1"/>
          </p:cNvGraphicFramePr>
          <p:nvPr>
            <p:extLst>
              <p:ext uri="{D42A27DB-BD31-4B8C-83A1-F6EECF244321}">
                <p14:modId xmlns:p14="http://schemas.microsoft.com/office/powerpoint/2010/main" val="1976387586"/>
              </p:ext>
            </p:extLst>
          </p:nvPr>
        </p:nvGraphicFramePr>
        <p:xfrm>
          <a:off x="208547" y="1523467"/>
          <a:ext cx="8726906" cy="4535424"/>
        </p:xfrm>
        <a:graphic>
          <a:graphicData uri="http://schemas.openxmlformats.org/drawingml/2006/table">
            <a:tbl>
              <a:tblPr firstRow="1" bandRow="1">
                <a:tableStyleId>{7DF18680-E054-41AD-8BC1-D1AEF772440D}</a:tableStyleId>
              </a:tblPr>
              <a:tblGrid>
                <a:gridCol w="897158">
                  <a:extLst>
                    <a:ext uri="{9D8B030D-6E8A-4147-A177-3AD203B41FA5}">
                      <a16:colId xmlns:a16="http://schemas.microsoft.com/office/drawing/2014/main" val="1187062801"/>
                    </a:ext>
                  </a:extLst>
                </a:gridCol>
                <a:gridCol w="2632105">
                  <a:extLst>
                    <a:ext uri="{9D8B030D-6E8A-4147-A177-3AD203B41FA5}">
                      <a16:colId xmlns:a16="http://schemas.microsoft.com/office/drawing/2014/main" val="3606778486"/>
                    </a:ext>
                  </a:extLst>
                </a:gridCol>
                <a:gridCol w="5197643">
                  <a:extLst>
                    <a:ext uri="{9D8B030D-6E8A-4147-A177-3AD203B41FA5}">
                      <a16:colId xmlns:a16="http://schemas.microsoft.com/office/drawing/2014/main" val="2844180064"/>
                    </a:ext>
                  </a:extLst>
                </a:gridCol>
              </a:tblGrid>
              <a:tr h="1511808">
                <a:tc>
                  <a:txBody>
                    <a:bodyPr/>
                    <a:lstStyle/>
                    <a:p>
                      <a:r>
                        <a:rPr lang="en-GB" sz="3300" dirty="0">
                          <a:latin typeface="Calibri" panose="020F0502020204030204" pitchFamily="34" charset="0"/>
                          <a:cs typeface="Calibri" panose="020F0502020204030204" pitchFamily="34" charset="0"/>
                        </a:rPr>
                        <a:t>W</a:t>
                      </a:r>
                    </a:p>
                  </a:txBody>
                  <a:tcPr marL="167640" marR="167640" marT="83820" marB="83820"/>
                </a:tc>
                <a:tc>
                  <a:txBody>
                    <a:bodyPr/>
                    <a:lstStyle/>
                    <a:p>
                      <a:r>
                        <a:rPr lang="en-GB" sz="3300" dirty="0">
                          <a:latin typeface="Calibri" panose="020F0502020204030204" pitchFamily="34" charset="0"/>
                          <a:cs typeface="Calibri" panose="020F0502020204030204" pitchFamily="34" charset="0"/>
                        </a:rPr>
                        <a:t>I wonder </a:t>
                      </a:r>
                    </a:p>
                  </a:txBody>
                  <a:tcPr marL="167640" marR="167640" marT="83820" marB="83820"/>
                </a:tc>
                <a:tc>
                  <a:txBody>
                    <a:bodyPr/>
                    <a:lstStyle/>
                    <a:p>
                      <a:r>
                        <a:rPr lang="en-GB" sz="3300" dirty="0">
                          <a:latin typeface="Calibri" panose="020F0502020204030204" pitchFamily="34" charset="0"/>
                          <a:cs typeface="Calibri" panose="020F0502020204030204" pitchFamily="34" charset="0"/>
                        </a:rPr>
                        <a:t>I wonder if you are feeling angry because </a:t>
                      </a:r>
                    </a:p>
                  </a:txBody>
                  <a:tcPr marL="167640" marR="167640" marT="83820" marB="83820"/>
                </a:tc>
                <a:extLst>
                  <a:ext uri="{0D108BD9-81ED-4DB2-BD59-A6C34878D82A}">
                    <a16:rowId xmlns:a16="http://schemas.microsoft.com/office/drawing/2014/main" val="1659671556"/>
                  </a:ext>
                </a:extLst>
              </a:tr>
              <a:tr h="1511808">
                <a:tc>
                  <a:txBody>
                    <a:bodyPr/>
                    <a:lstStyle/>
                    <a:p>
                      <a:r>
                        <a:rPr lang="en-GB" sz="3300">
                          <a:latin typeface="Calibri" panose="020F0502020204030204" pitchFamily="34" charset="0"/>
                          <a:cs typeface="Calibri" panose="020F0502020204030204" pitchFamily="34" charset="0"/>
                        </a:rPr>
                        <a:t>I</a:t>
                      </a:r>
                    </a:p>
                  </a:txBody>
                  <a:tcPr marL="167640" marR="167640" marT="83820" marB="83820"/>
                </a:tc>
                <a:tc>
                  <a:txBody>
                    <a:bodyPr/>
                    <a:lstStyle/>
                    <a:p>
                      <a:r>
                        <a:rPr lang="en-GB" sz="3300" dirty="0">
                          <a:latin typeface="Calibri" panose="020F0502020204030204" pitchFamily="34" charset="0"/>
                          <a:cs typeface="Calibri" panose="020F0502020204030204" pitchFamily="34" charset="0"/>
                        </a:rPr>
                        <a:t>I imagine</a:t>
                      </a:r>
                    </a:p>
                  </a:txBody>
                  <a:tcPr marL="167640" marR="167640" marT="83820" marB="83820"/>
                </a:tc>
                <a:tc>
                  <a:txBody>
                    <a:bodyPr/>
                    <a:lstStyle/>
                    <a:p>
                      <a:r>
                        <a:rPr lang="en-GB" sz="3300" dirty="0">
                          <a:latin typeface="Calibri" panose="020F0502020204030204" pitchFamily="34" charset="0"/>
                          <a:cs typeface="Calibri" panose="020F0502020204030204" pitchFamily="34" charset="0"/>
                        </a:rPr>
                        <a:t>I imagine that you are finding x really difficult </a:t>
                      </a:r>
                    </a:p>
                  </a:txBody>
                  <a:tcPr marL="167640" marR="167640" marT="83820" marB="83820"/>
                </a:tc>
                <a:extLst>
                  <a:ext uri="{0D108BD9-81ED-4DB2-BD59-A6C34878D82A}">
                    <a16:rowId xmlns:a16="http://schemas.microsoft.com/office/drawing/2014/main" val="3019187744"/>
                  </a:ext>
                </a:extLst>
              </a:tr>
              <a:tr h="1511808">
                <a:tc>
                  <a:txBody>
                    <a:bodyPr/>
                    <a:lstStyle/>
                    <a:p>
                      <a:r>
                        <a:rPr lang="en-GB" sz="3300">
                          <a:latin typeface="Calibri" panose="020F0502020204030204" pitchFamily="34" charset="0"/>
                          <a:cs typeface="Calibri" panose="020F0502020204030204" pitchFamily="34" charset="0"/>
                        </a:rPr>
                        <a:t>N</a:t>
                      </a:r>
                    </a:p>
                  </a:txBody>
                  <a:tcPr marL="167640" marR="167640" marT="83820" marB="83820"/>
                </a:tc>
                <a:tc>
                  <a:txBody>
                    <a:bodyPr/>
                    <a:lstStyle/>
                    <a:p>
                      <a:r>
                        <a:rPr lang="en-GB" sz="3300">
                          <a:latin typeface="Calibri" panose="020F0502020204030204" pitchFamily="34" charset="0"/>
                          <a:cs typeface="Calibri" panose="020F0502020204030204" pitchFamily="34" charset="0"/>
                        </a:rPr>
                        <a:t>I notice</a:t>
                      </a:r>
                    </a:p>
                  </a:txBody>
                  <a:tcPr marL="167640" marR="167640" marT="83820" marB="83820"/>
                </a:tc>
                <a:tc>
                  <a:txBody>
                    <a:bodyPr/>
                    <a:lstStyle/>
                    <a:p>
                      <a:r>
                        <a:rPr lang="en-GB" sz="3300" dirty="0">
                          <a:latin typeface="Calibri" panose="020F0502020204030204" pitchFamily="34" charset="0"/>
                          <a:cs typeface="Calibri" panose="020F0502020204030204" pitchFamily="34" charset="0"/>
                        </a:rPr>
                        <a:t>I notice that you clench your fists when x </a:t>
                      </a:r>
                    </a:p>
                  </a:txBody>
                  <a:tcPr marL="167640" marR="167640" marT="83820" marB="83820"/>
                </a:tc>
                <a:extLst>
                  <a:ext uri="{0D108BD9-81ED-4DB2-BD59-A6C34878D82A}">
                    <a16:rowId xmlns:a16="http://schemas.microsoft.com/office/drawing/2014/main" val="4138142568"/>
                  </a:ext>
                </a:extLst>
              </a:tr>
            </a:tbl>
          </a:graphicData>
        </a:graphic>
      </p:graphicFrame>
    </p:spTree>
    <p:extLst>
      <p:ext uri="{BB962C8B-B14F-4D97-AF65-F5344CB8AC3E}">
        <p14:creationId xmlns:p14="http://schemas.microsoft.com/office/powerpoint/2010/main" val="21156739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4892</TotalTime>
  <Words>880</Words>
  <Application>Microsoft Office PowerPoint</Application>
  <PresentationFormat>On-screen Show (4:3)</PresentationFormat>
  <Paragraphs>106</Paragraphs>
  <Slides>14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Open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Self regulation </vt:lpstr>
      <vt:lpstr>PowerPoint Presentation</vt:lpstr>
      <vt:lpstr>De-escalation &amp; de-fusing</vt:lpstr>
      <vt:lpstr>PowerPoint Presentation</vt:lpstr>
    </vt:vector>
  </TitlesOfParts>
  <Company>Cardiff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Walker</dc:creator>
  <cp:lastModifiedBy>Jones, Gareth (EDU)</cp:lastModifiedBy>
  <cp:revision>101</cp:revision>
  <dcterms:created xsi:type="dcterms:W3CDTF">2017-11-08T11:22:54Z</dcterms:created>
  <dcterms:modified xsi:type="dcterms:W3CDTF">2024-10-17T13:38:27Z</dcterms:modified>
</cp:coreProperties>
</file>